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ter" panose="02000503000000020004" pitchFamily="34" charset="0"/>
      <p:bold r:id="rId17"/>
    </p:embeddedFont>
    <p:embeddedFont>
      <p:font typeface="Inter" panose="02000503000000020004" pitchFamily="34" charset="-122"/>
      <p:bold r:id="rId18"/>
    </p:embeddedFont>
    <p:embeddedFont>
      <p:font typeface="Inter" panose="02000503000000020004" pitchFamily="34" charset="-120"/>
      <p:bold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55756"/>
            <a:ext cx="7556421" cy="3118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3200" dirty="0">
                <a:latin typeface="Times New Roman" panose="02020603050405020304" charset="0"/>
                <a:cs typeface="Times New Roman" panose="02020603050405020304" charset="0"/>
              </a:rPr>
              <a:t>Дәріс 14.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Н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Мясищев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тұлғаны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норма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патология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аспектісінде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түсіну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Н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Леонтьев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іс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әрекет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тұлға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Братусь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тұлғаның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мағыналық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сферасын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қолданбалы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психологияда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пайдаланудың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dirty="0">
                <a:latin typeface="Times New Roman" panose="02020603050405020304" charset="0"/>
                <a:cs typeface="Times New Roman" panose="02020603050405020304" charset="0"/>
              </a:rPr>
              <a:t>ерекшеліктері</a:t>
            </a:r>
            <a:r>
              <a:rPr lang="en-US" altLang="ru-RU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93750" y="30797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337560" y="736282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62263"/>
            <a:ext cx="75564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Қорытынды: Тұлға – психологияның жүрегі</a:t>
            </a:r>
            <a:endParaRPr lang="en-US" sz="4900" dirty="0"/>
          </a:p>
        </p:txBody>
      </p:sp>
      <p:sp>
        <p:nvSpPr>
          <p:cNvPr id="4" name="Text 1"/>
          <p:cNvSpPr/>
          <p:nvPr/>
        </p:nvSpPr>
        <p:spPr>
          <a:xfrm>
            <a:off x="6280190" y="2861667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 түсіну – психология мен психиатрияның </a:t>
            </a: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негізгі міндеті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666768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Мясищев, Леонтьев, Братусь еңбектері тұлғаның нормасы мен патологиясын, іс-әрекет пен мағынаны </a:t>
            </a: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терең зерттеуге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мүмкіндік береді.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834771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Қолданбалы психологияда тұлға теорияларының </a:t>
            </a:r>
            <a:r>
              <a:rPr lang="en-US" sz="1750" b="1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интеграциясы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– тиімді диагностика мен емдеудің кепілі.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815727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Осы классиктердің мұрасы отандық және әлемдік психологияның дамуына үлкен серпін беріп, адам табиғатын түсінудегі жаңа көкжиектерді ашты. Олардың идеялары қазіргі психологиялық зерттеулер мен практикада әлі де өзекті.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3911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В.Н. Мясищев: Тұлғаны норма және патология тұрғысынан түсіну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2826782"/>
            <a:ext cx="4196358" cy="3245048"/>
          </a:xfrm>
          <a:prstGeom prst="roundRect">
            <a:avLst>
              <a:gd name="adj" fmla="val 2936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826782"/>
            <a:ext cx="121920" cy="3245048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5" name="Text 3"/>
          <p:cNvSpPr/>
          <p:nvPr/>
        </p:nvSpPr>
        <p:spPr>
          <a:xfrm>
            <a:off x="1173004" y="3084076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Жүйелі көзқарас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173004" y="3610094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Мясищевтің тұлға теориясы – психогенетикалық және реактивті факторларды біріктірген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жүйелі көзқарасқа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негізделген.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826782"/>
            <a:ext cx="4196358" cy="3245048"/>
          </a:xfrm>
          <a:prstGeom prst="roundRect">
            <a:avLst>
              <a:gd name="adj" fmla="val 2936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2826782"/>
            <a:ext cx="121920" cy="3245048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9" name="Text 7"/>
          <p:cNvSpPr/>
          <p:nvPr/>
        </p:nvSpPr>
        <p:spPr>
          <a:xfrm>
            <a:off x="5596176" y="3084076"/>
            <a:ext cx="355985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Әлеуметтік қатынастар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596176" y="4000024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Ол тұлғаны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әлеуметтік қатынастар жүйесі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ретінде қарастырды, оның бұзылуы патологияға әкелетінін көрсетті.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826782"/>
            <a:ext cx="4196358" cy="3245048"/>
          </a:xfrm>
          <a:prstGeom prst="roundRect">
            <a:avLst>
              <a:gd name="adj" fmla="val 2936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2826782"/>
            <a:ext cx="121920" cy="3245048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13" name="Text 11"/>
          <p:cNvSpPr/>
          <p:nvPr/>
        </p:nvSpPr>
        <p:spPr>
          <a:xfrm>
            <a:off x="10019348" y="3084076"/>
            <a:ext cx="3466386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«Жүйелік невроздар»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10019348" y="3610094"/>
            <a:ext cx="355985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Психопатологиядағы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«жүйелік невроздар»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ұғымын енгізіп, тұлғаның патологиялық өзгерістерін терең зерттеді.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326981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Мясищев тұлғаның қалыптасуы мен дамуындағы қоршаған ортаның және жеке бастың өзара әрекеттесуінің маңыздылығын атап өтті. Оның пайымдауынша, тұлғаның ерекшеліктері оның қарым-қатынас жүйесінде көрініс табады.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151" y="348139"/>
            <a:ext cx="10042208" cy="4352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Мясищевтің тұлға теориясының клиникалық маңызы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43151" y="1099899"/>
            <a:ext cx="2712958" cy="2175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Психогенетикалық байланыс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43151" y="1443990"/>
            <a:ext cx="6717625" cy="4052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Психогенетикалық факторлар</a:t>
            </a:r>
            <a:r>
              <a:rPr lang="en-US" sz="9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мен тұлғаның реакцияларының арасындағы өзара тығыз байланысты зерттеуі.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443151" y="1975842"/>
            <a:ext cx="2105501" cy="2175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Норма және патология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43151" y="2319933"/>
            <a:ext cx="6717625" cy="4052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Норма мен патология арасындағы </a:t>
            </a:r>
            <a:r>
              <a:rPr lang="en-US" sz="9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шекараларды анықтау</a:t>
            </a:r>
            <a:r>
              <a:rPr lang="en-US" sz="9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: тұлғаның адаптациясы мен дезадаптациясы механизмдерін түсіндіруі.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7477244" y="1099899"/>
            <a:ext cx="2183606" cy="2175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Психотерапиядағы рөлі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7477244" y="1443990"/>
            <a:ext cx="6717625" cy="4052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Психотерапияда тұлғаның кешенділігі мен оның жеке ерекшеліктерін ескерудің </a:t>
            </a:r>
            <a:r>
              <a:rPr lang="en-US" sz="9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маңыздылығын</a:t>
            </a:r>
            <a:r>
              <a:rPr lang="en-US" sz="9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баса көрсетуі.</a:t>
            </a:r>
            <a:endParaRPr lang="en-US" sz="9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7244" y="1991678"/>
            <a:ext cx="6717625" cy="671762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43151" y="8994100"/>
            <a:ext cx="13744099" cy="4052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Мясищевтің еңбектері психиатрия мен психотерапияда тұлғаға бағытталған тәсілдің негізін қалады. Оның теориясы жеке тұлғаның ішкі әлемі мен оның сыртқы әлеммен өзара әрекеттесуін терең түсінуге мүмкіндік береді.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7782"/>
            <a:ext cx="75564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В.Н. Мясищевтің ғылыми мұрасы</a:t>
            </a:r>
            <a:endParaRPr lang="en-US" sz="4900" dirty="0"/>
          </a:p>
        </p:txBody>
      </p:sp>
      <p:sp>
        <p:nvSpPr>
          <p:cNvPr id="4" name="Text 1"/>
          <p:cNvSpPr/>
          <p:nvPr/>
        </p:nvSpPr>
        <p:spPr>
          <a:xfrm>
            <a:off x="6280190" y="4157186"/>
            <a:ext cx="7556421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В.Н. Мясищевтің портреті оның интеллектуалды тереңдігін көрсетеді. Оның еңбектері – психологиялық зерттеулердің, невроздарды талдаудың және тұлғааралық қатынастарды түсінудің құнды қайнар көзі. Бұл кітаптар әлі күнге дейін студенттер мен мамандар үшін өзектілігін жоғалтпаған.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4579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А.Н. Леонтьев: Іс-әрекет теориясы және тұлға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9640252" y="3407450"/>
            <a:ext cx="4196358" cy="2446496"/>
          </a:xfrm>
          <a:prstGeom prst="roundRect">
            <a:avLst>
              <a:gd name="adj" fmla="val 389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892546" y="3641884"/>
            <a:ext cx="3709630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Мотивтер иерархиясы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9874687" y="4167902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Леонтьев тұлғаны іргелі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мотивтер мен мақсаттардың иерархиясы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ретінде қарастырды.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7081" y="3407450"/>
            <a:ext cx="4196358" cy="2446496"/>
          </a:xfrm>
          <a:prstGeom prst="roundRect">
            <a:avLst>
              <a:gd name="adj" fmla="val 389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840611" y="3641884"/>
            <a:ext cx="3338393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Іс-әрекет механизмі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5451515" y="4167902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Іс-әрекет – тұлғаның сыртқы әлеммен байланысын қамтамасыз ететін негізгі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механизм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909" y="3407450"/>
            <a:ext cx="4196358" cy="2446496"/>
          </a:xfrm>
          <a:prstGeom prst="roundRect">
            <a:avLst>
              <a:gd name="adj" fmla="val 389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636990" y="3641884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Мағыналық рөл</a:t>
            </a:r>
            <a:endParaRPr lang="en-US" sz="2450" dirty="0"/>
          </a:p>
        </p:txBody>
      </p:sp>
      <p:sp>
        <p:nvSpPr>
          <p:cNvPr id="11" name="Text 9"/>
          <p:cNvSpPr/>
          <p:nvPr/>
        </p:nvSpPr>
        <p:spPr>
          <a:xfrm>
            <a:off x="1028343" y="4167902"/>
            <a:ext cx="372749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Мотивтер мен мағыналардың тұлға құрылымындағы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шешуші рөлі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109097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Леонтьевтің іс-әрекет теориясы тұлғаның дамуын және қалыптасуын оның нақты іс-әрекеттері арқылы түсіндіреді. Оның ойынша, тұлғаның ішкі әлемі сыртқы әрекеттермен тығыз байланыста болады.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1138" y="417314"/>
            <a:ext cx="10890171" cy="5216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Леонтьевтің теориясының психологиядағы орны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138" y="1337072"/>
            <a:ext cx="6598920" cy="6598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07962" y="1318141"/>
            <a:ext cx="2086570" cy="2608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Тұлғаның дамуы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07962" y="1730693"/>
            <a:ext cx="6598920" cy="2428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Тұлғаның дамуы – іс-әрекет пен оның нәтижелерінің </a:t>
            </a:r>
            <a:r>
              <a:rPr lang="en-US" sz="11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диалектикалық процесі</a:t>
            </a: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507962" y="2125266"/>
            <a:ext cx="2815233" cy="2608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Мағыналық құрылымдар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07962" y="2537817"/>
            <a:ext cx="6598920" cy="2428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Мағыналық құрылымдар мен психикалық қызметтің </a:t>
            </a:r>
            <a:r>
              <a:rPr lang="en-US" sz="11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өзара байланысы</a:t>
            </a: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7962" y="2932390"/>
            <a:ext cx="2717840" cy="2608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Қолданбалы психология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07962" y="3344942"/>
            <a:ext cx="6598920" cy="2428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Қазіргі қолданбалы психологияда іс-әрекет теориясының </a:t>
            </a:r>
            <a:r>
              <a:rPr lang="en-US" sz="11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кеңінен қолданылуы</a:t>
            </a: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31138" y="8277225"/>
            <a:ext cx="13568124" cy="485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Леонтьевтің теориясы қазіргі білім беру, еңбек психологиясы және психологиялық кеңес беру салаларында үлкен сұранысқа ие. Ол тұлғаның мағыналық құрылымдарын түсінуге және оны практикада қолдануға мүмкіндік береді.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143" y="785932"/>
            <a:ext cx="13102114" cy="2251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Б.С. Братусь: Тұлғаның мағыналық сферасын қолданбалы психологияда пайдалану ерекшеліктері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764143" y="3801308"/>
            <a:ext cx="4221837" cy="2697956"/>
          </a:xfrm>
          <a:prstGeom prst="roundRect">
            <a:avLst>
              <a:gd name="adj" fmla="val 5423"/>
            </a:avLst>
          </a:prstGeom>
          <a:solidFill>
            <a:srgbClr val="FDFAF7"/>
          </a:solidFill>
        </p:spPr>
      </p:sp>
      <p:sp>
        <p:nvSpPr>
          <p:cNvPr id="4" name="Shape 2"/>
          <p:cNvSpPr/>
          <p:nvPr/>
        </p:nvSpPr>
        <p:spPr>
          <a:xfrm>
            <a:off x="764143" y="3770828"/>
            <a:ext cx="4221837" cy="121920"/>
          </a:xfrm>
          <a:prstGeom prst="roundRect">
            <a:avLst>
              <a:gd name="adj" fmla="val 75215"/>
            </a:avLst>
          </a:prstGeom>
          <a:solidFill>
            <a:srgbClr val="6237C8"/>
          </a:solidFill>
        </p:spPr>
      </p:sp>
      <p:sp>
        <p:nvSpPr>
          <p:cNvPr id="5" name="Shape 3"/>
          <p:cNvSpPr/>
          <p:nvPr/>
        </p:nvSpPr>
        <p:spPr>
          <a:xfrm>
            <a:off x="2547521" y="3473887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6237C8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974" y="3637598"/>
            <a:ext cx="261937" cy="32742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2865" y="4347091"/>
            <a:ext cx="3554611" cy="3751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әлем және әрекет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1012865" y="4853226"/>
            <a:ext cx="3724394" cy="10479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Мағыналық сфера – тұлғаның ішкі әлемі мен сыртқы әрекеттерінің </a:t>
            </a:r>
            <a:r>
              <a:rPr lang="en-US" sz="170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үйлесімі</a:t>
            </a: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5204222" y="3801308"/>
            <a:ext cx="4221837" cy="2697956"/>
          </a:xfrm>
          <a:prstGeom prst="roundRect">
            <a:avLst>
              <a:gd name="adj" fmla="val 5423"/>
            </a:avLst>
          </a:prstGeom>
          <a:solidFill>
            <a:srgbClr val="FDFAF7"/>
          </a:solidFill>
        </p:spPr>
      </p:sp>
      <p:sp>
        <p:nvSpPr>
          <p:cNvPr id="10" name="Shape 7"/>
          <p:cNvSpPr/>
          <p:nvPr/>
        </p:nvSpPr>
        <p:spPr>
          <a:xfrm>
            <a:off x="5204222" y="3770828"/>
            <a:ext cx="4221837" cy="121920"/>
          </a:xfrm>
          <a:prstGeom prst="roundRect">
            <a:avLst>
              <a:gd name="adj" fmla="val 75215"/>
            </a:avLst>
          </a:prstGeom>
          <a:solidFill>
            <a:srgbClr val="6237C8"/>
          </a:solidFill>
        </p:spPr>
      </p:sp>
      <p:sp>
        <p:nvSpPr>
          <p:cNvPr id="11" name="Shape 8"/>
          <p:cNvSpPr/>
          <p:nvPr/>
        </p:nvSpPr>
        <p:spPr>
          <a:xfrm>
            <a:off x="6987600" y="3473887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6237C8"/>
          </a:solidFill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53" y="3637598"/>
            <a:ext cx="261937" cy="32742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52943" y="4347091"/>
            <a:ext cx="3415427" cy="3751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Рухани-адамгершілік</a:t>
            </a:r>
            <a:endParaRPr lang="en-US" sz="2350" dirty="0"/>
          </a:p>
        </p:txBody>
      </p:sp>
      <p:sp>
        <p:nvSpPr>
          <p:cNvPr id="14" name="Text 10"/>
          <p:cNvSpPr/>
          <p:nvPr/>
        </p:nvSpPr>
        <p:spPr>
          <a:xfrm>
            <a:off x="5452943" y="4853226"/>
            <a:ext cx="3724394" cy="10479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Психосемантика және тұлғаның </a:t>
            </a:r>
            <a:r>
              <a:rPr lang="en-US" sz="170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рухани-адамгершілік аспектілерінің</a:t>
            </a: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маңыздылығы.</a:t>
            </a:r>
            <a:endParaRPr lang="en-US" sz="1700" dirty="0"/>
          </a:p>
        </p:txBody>
      </p:sp>
      <p:sp>
        <p:nvSpPr>
          <p:cNvPr id="15" name="Shape 11"/>
          <p:cNvSpPr/>
          <p:nvPr/>
        </p:nvSpPr>
        <p:spPr>
          <a:xfrm>
            <a:off x="9644301" y="3801308"/>
            <a:ext cx="4221837" cy="2697956"/>
          </a:xfrm>
          <a:prstGeom prst="roundRect">
            <a:avLst>
              <a:gd name="adj" fmla="val 5423"/>
            </a:avLst>
          </a:prstGeom>
          <a:solidFill>
            <a:srgbClr val="FDFAF7"/>
          </a:solidFill>
        </p:spPr>
      </p:sp>
      <p:sp>
        <p:nvSpPr>
          <p:cNvPr id="16" name="Shape 12"/>
          <p:cNvSpPr/>
          <p:nvPr/>
        </p:nvSpPr>
        <p:spPr>
          <a:xfrm>
            <a:off x="9644301" y="3770828"/>
            <a:ext cx="4221837" cy="121920"/>
          </a:xfrm>
          <a:prstGeom prst="roundRect">
            <a:avLst>
              <a:gd name="adj" fmla="val 75215"/>
            </a:avLst>
          </a:prstGeom>
          <a:solidFill>
            <a:srgbClr val="6237C8"/>
          </a:solidFill>
        </p:spPr>
      </p:sp>
      <p:sp>
        <p:nvSpPr>
          <p:cNvPr id="17" name="Shape 13"/>
          <p:cNvSpPr/>
          <p:nvPr/>
        </p:nvSpPr>
        <p:spPr>
          <a:xfrm>
            <a:off x="11427678" y="3473887"/>
            <a:ext cx="654963" cy="654963"/>
          </a:xfrm>
          <a:prstGeom prst="roundRect">
            <a:avLst>
              <a:gd name="adj" fmla="val 139611"/>
            </a:avLst>
          </a:prstGeom>
          <a:solidFill>
            <a:srgbClr val="6237C8"/>
          </a:solidFill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4131" y="3637598"/>
            <a:ext cx="261937" cy="327422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93022" y="4347091"/>
            <a:ext cx="3002042" cy="3751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Зерттеу әдістері</a:t>
            </a:r>
            <a:endParaRPr lang="en-US" sz="2350" dirty="0"/>
          </a:p>
        </p:txBody>
      </p:sp>
      <p:sp>
        <p:nvSpPr>
          <p:cNvPr id="20" name="Text 15"/>
          <p:cNvSpPr/>
          <p:nvPr/>
        </p:nvSpPr>
        <p:spPr>
          <a:xfrm>
            <a:off x="9893022" y="4853226"/>
            <a:ext cx="3724394" cy="1397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Қолданбалы психологияда тұлғаның мағыналық құрылымдарын зерттеудің </a:t>
            </a:r>
            <a:r>
              <a:rPr lang="en-US" sz="170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жаңа әдістері</a:t>
            </a: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.</a:t>
            </a:r>
            <a:endParaRPr lang="en-US" sz="1700" dirty="0"/>
          </a:p>
        </p:txBody>
      </p:sp>
      <p:sp>
        <p:nvSpPr>
          <p:cNvPr id="21" name="Text 16"/>
          <p:cNvSpPr/>
          <p:nvPr/>
        </p:nvSpPr>
        <p:spPr>
          <a:xfrm>
            <a:off x="764143" y="6744891"/>
            <a:ext cx="13102114" cy="6986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Братусь тұлғаның мағыналық сферасы оның ішкі мотивациясын, өмірлік құндылықтарын және жеке даму бағытын анықтайтынын көрсетті. Бұл аспектілер адамның өзін-өзі түсінуі мен бақытын қалыптастыруда маңызды рөл атқарады.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0035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Братусь теориясының практикалық маңызы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93790" y="3356253"/>
            <a:ext cx="3978116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Психологиялық диагностика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93790" y="4362926"/>
            <a:ext cx="397811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Психологиялық диагностика мен коррекцияда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мағыналық сфераны ескеру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арқылы тиімді көмек көрсету.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356253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Рухани даму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5332928" y="3972997"/>
            <a:ext cx="397811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Тұлғаның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рухани дамуын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қолдау және оның өмірлік мақсаттарына жету үшін мотивацияны арттыру.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356253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Бейімделу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9872067" y="3972997"/>
            <a:ext cx="397811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Әлеуметтік және кәсіби ортада </a:t>
            </a:r>
            <a:r>
              <a:rPr lang="en-US" sz="1750" dirty="0">
                <a:solidFill>
                  <a:srgbClr val="6237C8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бейімделуді жақсарту</a:t>
            </a: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 үшін жеке тұлғалық мағыналарды пайдалану.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27376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Братусьтың идеялары адамның өмірлік жолын саналы түрде құруға және оның ішкі әлеуетін толық ашуға бағытталған психологиялық жұмыста кеңінен қолданылады.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0093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 психологиясының үш классигінің сабақтастығы</a:t>
            </a:r>
            <a:endParaRPr lang="en-US" sz="4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52963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87033"/>
            <a:ext cx="3893939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Мясищевтің жүйелік көзқарасы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1020604" y="4802981"/>
            <a:ext cx="389393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 әлеуметтік қатынастар жүйесі ретінде түсіну.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752963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87033"/>
            <a:ext cx="3893939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Леонтьевтің іс-әрекет теориясы</a:t>
            </a:r>
            <a:endParaRPr lang="en-US" sz="2450" dirty="0"/>
          </a:p>
        </p:txBody>
      </p:sp>
      <p:sp>
        <p:nvSpPr>
          <p:cNvPr id="8" name="Text 4"/>
          <p:cNvSpPr/>
          <p:nvPr/>
        </p:nvSpPr>
        <p:spPr>
          <a:xfrm>
            <a:off x="5368171" y="4802981"/>
            <a:ext cx="389393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Тұлғаның дамуындағы іс-әрекеттің шешуші рөлі.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752963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87033"/>
            <a:ext cx="3893939" cy="116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Братусьтың мағыналық сфера концепциясы</a:t>
            </a:r>
            <a:endParaRPr lang="en-US" sz="2450" dirty="0"/>
          </a:p>
        </p:txBody>
      </p:sp>
      <p:sp>
        <p:nvSpPr>
          <p:cNvPr id="11" name="Text 6"/>
          <p:cNvSpPr/>
          <p:nvPr/>
        </p:nvSpPr>
        <p:spPr>
          <a:xfrm>
            <a:off x="9715738" y="5192911"/>
            <a:ext cx="389393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Тұлғаның ішкі мағыналық әлемінің маңыздылығы.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400681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Бұл үш ғалымның еңбектері бір-бірін толықтырып, тұлғаның күрделі құрылымын, оның даму динамикасын және оның норма мен патология арасындағы қатынасын тереңірек түсінуге мүмкіндік береді. Олардың идеялары қазіргі психологияның іргетасы болып табылады.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5152</Words>
  <Application>WPS Presentation</Application>
  <PresentationFormat>On-screen Show (16:9)</PresentationFormat>
  <Paragraphs>132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Petrona Bold</vt:lpstr>
      <vt:lpstr>AMGDT</vt:lpstr>
      <vt:lpstr>Petrona Bold</vt:lpstr>
      <vt:lpstr>Petrona Bold</vt:lpstr>
      <vt:lpstr>Inter</vt:lpstr>
      <vt:lpstr>Inter</vt:lpstr>
      <vt:lpstr>Inter</vt:lpstr>
      <vt:lpstr>Calibri</vt:lpstr>
      <vt:lpstr>Microsoft YaHei</vt:lpstr>
      <vt:lpstr>Arial Unicode MS</vt:lpstr>
      <vt:lpstr>MingLiU-ExtB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2</cp:revision>
  <dcterms:created xsi:type="dcterms:W3CDTF">2025-09-02T08:08:00Z</dcterms:created>
  <dcterms:modified xsi:type="dcterms:W3CDTF">2025-09-02T08:17:33Z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E3D4C38878AC4D2B97A62B5E35D78048_12</vt:lpwstr>
  </property>
  <property fmtid="{D5CDD505-2E9C-101B-9397-08002B2CF9AE}" pid="3" name="KSOProductBuildVer">
    <vt:lpwstr>1049-12.2.0.21931</vt:lpwstr>
  </property>
</Properties>
</file>